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1" r:id="rId2"/>
    <p:sldId id="369" r:id="rId3"/>
    <p:sldId id="370" r:id="rId4"/>
    <p:sldId id="371" r:id="rId5"/>
    <p:sldId id="382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257" r:id="rId16"/>
    <p:sldId id="262" r:id="rId17"/>
    <p:sldId id="325" r:id="rId18"/>
    <p:sldId id="271" r:id="rId19"/>
    <p:sldId id="320" r:id="rId20"/>
    <p:sldId id="258" r:id="rId21"/>
    <p:sldId id="259" r:id="rId22"/>
    <p:sldId id="260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2" r:id="rId31"/>
    <p:sldId id="273" r:id="rId32"/>
    <p:sldId id="274" r:id="rId33"/>
    <p:sldId id="275" r:id="rId34"/>
    <p:sldId id="324" r:id="rId35"/>
    <p:sldId id="319" r:id="rId36"/>
    <p:sldId id="321" r:id="rId37"/>
    <p:sldId id="322" r:id="rId38"/>
    <p:sldId id="323" r:id="rId39"/>
    <p:sldId id="333" r:id="rId40"/>
    <p:sldId id="327" r:id="rId41"/>
    <p:sldId id="27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278" r:id="rId50"/>
    <p:sldId id="366" r:id="rId51"/>
    <p:sldId id="367" r:id="rId52"/>
    <p:sldId id="368" r:id="rId53"/>
    <p:sldId id="277" r:id="rId54"/>
    <p:sldId id="279" r:id="rId55"/>
    <p:sldId id="335" r:id="rId56"/>
    <p:sldId id="364" r:id="rId57"/>
    <p:sldId id="365" r:id="rId58"/>
    <p:sldId id="336" r:id="rId59"/>
    <p:sldId id="334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83" r:id="rId73"/>
    <p:sldId id="349" r:id="rId74"/>
    <p:sldId id="384" r:id="rId75"/>
    <p:sldId id="350" r:id="rId76"/>
    <p:sldId id="351" r:id="rId77"/>
    <p:sldId id="352" r:id="rId78"/>
    <p:sldId id="353" r:id="rId79"/>
    <p:sldId id="354" r:id="rId80"/>
    <p:sldId id="355" r:id="rId81"/>
    <p:sldId id="35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21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2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剪贴画占位符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840DE64-B6A5-4651-A4E1-3B0E5961BC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B41FB-81B8-4515-8B16-D24DE2533E11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9F8CC-35DE-470A-93CA-E009E17C889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ownloads\Mechanics%20of%20Materials%20Lecture%2006%20Poissons%20ratio%20and%20shear%20stress%20strain%20diagram%20(1)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ownloads\Statics%20Lecture%2025%20Internal%20forces%20--%20Introduction%20and%20Method%20of%20Sections.mp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ownloads\Statics%20Lecture%2026%20Internal%20forces%20--%20Shear%20Force%20and%20Bending%20Moment%20Functions%20and%20Diagrams.mp4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214422"/>
            <a:ext cx="8143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/>
              <a:t>固体力学和流体力学的基本方程</a:t>
            </a:r>
            <a:endParaRPr lang="en-US" sz="7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71480"/>
            <a:ext cx="7500990" cy="533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313" y="1000125"/>
            <a:ext cx="71913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3" y="1033463"/>
            <a:ext cx="703897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714356"/>
            <a:ext cx="73723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823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773040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857356" y="357166"/>
            <a:ext cx="51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材料力学部分基本概念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3075" y="900113"/>
            <a:ext cx="56578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790575"/>
            <a:ext cx="749617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790575"/>
            <a:ext cx="749617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BA0-7741-45B4-B2FB-806AF1D51847}" type="slidenum">
              <a:rPr lang="en-US"/>
              <a:pPr/>
              <a:t>19</a:t>
            </a:fld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458200" cy="5105400"/>
          </a:xfrm>
        </p:spPr>
        <p:txBody>
          <a:bodyPr/>
          <a:lstStyle/>
          <a:p>
            <a:r>
              <a:rPr lang="en-US" sz="2800"/>
              <a:t>Absolute values of </a:t>
            </a:r>
            <a:r>
              <a:rPr lang="en-US" sz="2800">
                <a:sym typeface="Symbol" pitchFamily="18" charset="2"/>
              </a:rPr>
              <a:t> are used in calculations.</a:t>
            </a:r>
          </a:p>
          <a:p>
            <a:endParaRPr lang="en-US" sz="2800">
              <a:sym typeface="Symbol" pitchFamily="18" charset="2"/>
            </a:endParaRPr>
          </a:p>
          <a:p>
            <a:r>
              <a:rPr lang="en-US" sz="2800">
                <a:sym typeface="Symbol" pitchFamily="18" charset="2"/>
              </a:rPr>
              <a:t>The value of  is about:</a:t>
            </a:r>
          </a:p>
          <a:p>
            <a:pPr lvl="1"/>
            <a:r>
              <a:rPr lang="en-US" sz="2600">
                <a:sym typeface="Symbol" pitchFamily="18" charset="2"/>
              </a:rPr>
              <a:t>0.25 for a perfectly isotropic elastic materials.</a:t>
            </a:r>
          </a:p>
          <a:p>
            <a:pPr lvl="1"/>
            <a:r>
              <a:rPr lang="en-US" sz="2600">
                <a:sym typeface="Symbol" pitchFamily="18" charset="2"/>
              </a:rPr>
              <a:t>0.33 for most metals.</a:t>
            </a:r>
            <a:endParaRPr lang="en-US" sz="2400">
              <a:sym typeface="Symbol" pitchFamily="18" charset="2"/>
            </a:endParaRPr>
          </a:p>
          <a:p>
            <a:endParaRPr lang="en-US" sz="2800">
              <a:sym typeface="Symbol" pitchFamily="18" charset="2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57200" y="304800"/>
            <a:ext cx="2819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u="sng"/>
              <a:t>Properties of </a:t>
            </a:r>
            <a:r>
              <a:rPr lang="en-US" sz="3600" u="sng">
                <a:sym typeface="Symbol" pitchFamily="18" charset="2"/>
              </a:rPr>
              <a:t></a:t>
            </a:r>
            <a:r>
              <a:rPr lang="en-US" sz="36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14290"/>
            <a:ext cx="68199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14818"/>
            <a:ext cx="66389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235819" cy="491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43314"/>
            <a:ext cx="4000693" cy="250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42852"/>
            <a:ext cx="4610865" cy="309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2139" y="3286124"/>
            <a:ext cx="429186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725" y="952500"/>
            <a:ext cx="66865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" y="757238"/>
            <a:ext cx="802005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100138"/>
            <a:ext cx="74676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椭圆 2"/>
          <p:cNvSpPr/>
          <p:nvPr/>
        </p:nvSpPr>
        <p:spPr>
          <a:xfrm>
            <a:off x="6286512" y="2571744"/>
            <a:ext cx="285752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762000"/>
            <a:ext cx="85439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28728" y="214290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力学测试的基本方法， 中文书 第 </a:t>
            </a:r>
            <a:r>
              <a:rPr lang="en-US" altLang="zh-CN" sz="2000" dirty="0" smtClean="0"/>
              <a:t>63</a:t>
            </a:r>
            <a:r>
              <a:rPr lang="zh-CN" altLang="en-US" sz="2000" dirty="0" smtClean="0"/>
              <a:t>页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81075"/>
            <a:ext cx="7772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661988"/>
            <a:ext cx="785812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4913" y="766763"/>
            <a:ext cx="67341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4832494" cy="398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9050" y="285728"/>
            <a:ext cx="4434950" cy="376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4000504"/>
            <a:ext cx="4143404" cy="270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7072330" y="20716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回弹模量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571736" y="62865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韧性模数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714356"/>
            <a:ext cx="6858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838200"/>
            <a:ext cx="78295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357298"/>
            <a:ext cx="60960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80867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5143512"/>
            <a:ext cx="3143272" cy="152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142852"/>
            <a:ext cx="31146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500438"/>
            <a:ext cx="29241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14290"/>
            <a:ext cx="36480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chanics of Materials Lecture 06 Poissons ratio and shear stress strain diagram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4348" y="714356"/>
            <a:ext cx="7572428" cy="5679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B2456-0D0F-41C1-8501-A8C8A692B793}" type="slidenum">
              <a:rPr lang="en-US"/>
              <a:pPr/>
              <a:t>35</a:t>
            </a:fld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06475"/>
            <a:ext cx="8382000" cy="5546725"/>
          </a:xfrm>
        </p:spPr>
        <p:txBody>
          <a:bodyPr/>
          <a:lstStyle/>
          <a:p>
            <a:r>
              <a:rPr lang="en-US" sz="2800"/>
              <a:t>The stress, </a:t>
            </a:r>
            <a:r>
              <a:rPr lang="en-US" sz="3000">
                <a:sym typeface="Symbol" pitchFamily="18" charset="2"/>
              </a:rPr>
              <a:t></a:t>
            </a:r>
            <a:r>
              <a:rPr lang="en-US" sz="3000" baseline="-12000">
                <a:sym typeface="Symbol" pitchFamily="18" charset="2"/>
              </a:rPr>
              <a:t>x</a:t>
            </a:r>
            <a:r>
              <a:rPr lang="en-US" sz="3000">
                <a:sym typeface="Symbol" pitchFamily="18" charset="2"/>
              </a:rPr>
              <a:t> </a:t>
            </a:r>
            <a:r>
              <a:rPr lang="en-US" sz="2800"/>
              <a:t>in the x-direction produces 3 strains:</a:t>
            </a:r>
          </a:p>
          <a:p>
            <a:pPr lvl="1"/>
            <a:r>
              <a:rPr lang="en-US" sz="2600"/>
              <a:t>longitudinal strain (extension) along the </a:t>
            </a:r>
            <a:r>
              <a:rPr lang="en-US" sz="2600" b="1"/>
              <a:t>x-axis</a:t>
            </a:r>
            <a:r>
              <a:rPr lang="en-US" sz="2600"/>
              <a:t> of</a:t>
            </a:r>
            <a:r>
              <a:rPr lang="en-US" sz="2400"/>
              <a:t>:</a:t>
            </a:r>
          </a:p>
          <a:p>
            <a:endParaRPr lang="en-US" sz="2800"/>
          </a:p>
          <a:p>
            <a:endParaRPr lang="en-US" sz="2800"/>
          </a:p>
          <a:p>
            <a:pPr lvl="1"/>
            <a:r>
              <a:rPr lang="en-US" sz="2600"/>
              <a:t>transverse strains (contraction) along the </a:t>
            </a:r>
            <a:r>
              <a:rPr lang="en-US" sz="2600" b="1"/>
              <a:t>y and z -axes</a:t>
            </a:r>
            <a:r>
              <a:rPr lang="en-US" sz="2600"/>
              <a:t>, which are related to the Poisson’s ratio:</a:t>
            </a:r>
            <a:endParaRPr lang="en-US" sz="2400"/>
          </a:p>
          <a:p>
            <a:endParaRPr lang="en-US" sz="2800"/>
          </a:p>
          <a:p>
            <a:endParaRPr lang="en-US" sz="2800"/>
          </a:p>
        </p:txBody>
      </p:sp>
      <p:graphicFrame>
        <p:nvGraphicFramePr>
          <p:cNvPr id="63488" name="Object 1024"/>
          <p:cNvGraphicFramePr>
            <a:graphicFrameLocks noChangeAspect="1"/>
          </p:cNvGraphicFramePr>
          <p:nvPr/>
        </p:nvGraphicFramePr>
        <p:xfrm>
          <a:off x="3824288" y="2087563"/>
          <a:ext cx="1651000" cy="939800"/>
        </p:xfrm>
        <a:graphic>
          <a:graphicData uri="http://schemas.openxmlformats.org/presentationml/2006/ole">
            <p:oleObj spid="_x0000_s1026" name="Equation" r:id="rId3" imgW="1650960" imgH="939600" progId="Equation.3">
              <p:embed/>
            </p:oleObj>
          </a:graphicData>
        </a:graphic>
      </p:graphicFrame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7718425" y="223837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(6.7)</a:t>
            </a:r>
            <a:endParaRPr lang="en-US" sz="1400"/>
          </a:p>
        </p:txBody>
      </p:sp>
      <p:graphicFrame>
        <p:nvGraphicFramePr>
          <p:cNvPr id="63489" name="Object 1025"/>
          <p:cNvGraphicFramePr>
            <a:graphicFrameLocks noChangeAspect="1"/>
          </p:cNvGraphicFramePr>
          <p:nvPr/>
        </p:nvGraphicFramePr>
        <p:xfrm>
          <a:off x="2120900" y="4279900"/>
          <a:ext cx="4483100" cy="939800"/>
        </p:xfrm>
        <a:graphic>
          <a:graphicData uri="http://schemas.openxmlformats.org/presentationml/2006/ole">
            <p:oleObj spid="_x0000_s1027" name="Equation" r:id="rId4" imgW="4483080" imgH="939600" progId="Equation.3">
              <p:embed/>
            </p:oleObj>
          </a:graphicData>
        </a:graphic>
      </p:graphicFrame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7861300" y="4506913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(6.8)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35870-2989-4059-B912-64327A356454}" type="slidenum">
              <a:rPr lang="en-US"/>
              <a:pPr/>
              <a:t>36</a:t>
            </a:fld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1000"/>
            <a:ext cx="8458200" cy="6172200"/>
          </a:xfrm>
        </p:spPr>
        <p:txBody>
          <a:bodyPr/>
          <a:lstStyle/>
          <a:p>
            <a:r>
              <a:rPr lang="en-US" sz="2800" dirty="0"/>
              <a:t>In order to determine the total strain produced along a particular direction, we can apply the principle of superposition.</a:t>
            </a:r>
          </a:p>
          <a:p>
            <a:r>
              <a:rPr lang="en-US" sz="2800" dirty="0"/>
              <a:t>For Example, the resultant strain along the x-axis, comes from the </a:t>
            </a:r>
            <a:r>
              <a:rPr lang="en-US" sz="2800" b="1" dirty="0"/>
              <a:t>strain contribution</a:t>
            </a:r>
            <a:r>
              <a:rPr lang="en-US" sz="2800" dirty="0"/>
              <a:t> due to the application of </a:t>
            </a:r>
            <a:r>
              <a:rPr lang="en-US" sz="3000" dirty="0">
                <a:sym typeface="Symbol" pitchFamily="18" charset="2"/>
              </a:rPr>
              <a:t></a:t>
            </a:r>
            <a:r>
              <a:rPr lang="en-US" sz="3000" baseline="-12000" dirty="0">
                <a:sym typeface="Symbol" pitchFamily="18" charset="2"/>
              </a:rPr>
              <a:t>x</a:t>
            </a:r>
            <a:r>
              <a:rPr lang="en-US" sz="3000" dirty="0">
                <a:sym typeface="Symbol" pitchFamily="18" charset="2"/>
              </a:rPr>
              <a:t>, </a:t>
            </a:r>
            <a:r>
              <a:rPr lang="en-US" sz="3000" baseline="-12000" dirty="0">
                <a:sym typeface="Symbol" pitchFamily="18" charset="2"/>
              </a:rPr>
              <a:t>y</a:t>
            </a:r>
            <a:r>
              <a:rPr lang="en-US" sz="3000" dirty="0">
                <a:sym typeface="Symbol" pitchFamily="18" charset="2"/>
              </a:rPr>
              <a:t> and </a:t>
            </a:r>
            <a:r>
              <a:rPr lang="en-US" sz="3000" baseline="-12000" dirty="0">
                <a:sym typeface="Symbol" pitchFamily="18" charset="2"/>
              </a:rPr>
              <a:t>z</a:t>
            </a:r>
            <a:r>
              <a:rPr lang="en-US" sz="3000" dirty="0">
                <a:sym typeface="Symbol" pitchFamily="18" charset="2"/>
              </a:rPr>
              <a:t>.</a:t>
            </a:r>
          </a:p>
          <a:p>
            <a:pPr lvl="1"/>
            <a:r>
              <a:rPr lang="en-US" sz="2600" dirty="0">
                <a:sym typeface="Symbol" pitchFamily="18" charset="2"/>
              </a:rPr>
              <a:t> </a:t>
            </a:r>
            <a:r>
              <a:rPr lang="en-US" sz="2600" baseline="-12000" dirty="0">
                <a:sym typeface="Symbol" pitchFamily="18" charset="2"/>
              </a:rPr>
              <a:t>x</a:t>
            </a:r>
            <a:r>
              <a:rPr lang="en-US" sz="2600" dirty="0">
                <a:sym typeface="Symbol" pitchFamily="18" charset="2"/>
              </a:rPr>
              <a:t> causes:             		in the x-direction </a:t>
            </a:r>
            <a:endParaRPr lang="en-US" sz="2600" baseline="-12000" dirty="0">
              <a:sym typeface="Symbol" pitchFamily="18" charset="2"/>
            </a:endParaRPr>
          </a:p>
          <a:p>
            <a:pPr lvl="1"/>
            <a:endParaRPr lang="en-US" sz="2600" baseline="-12000" dirty="0">
              <a:sym typeface="Symbol" pitchFamily="18" charset="2"/>
            </a:endParaRPr>
          </a:p>
          <a:p>
            <a:pPr lvl="1"/>
            <a:r>
              <a:rPr lang="en-US" sz="2600" dirty="0">
                <a:sym typeface="Symbol" pitchFamily="18" charset="2"/>
              </a:rPr>
              <a:t></a:t>
            </a:r>
            <a:r>
              <a:rPr lang="en-US" sz="2600" baseline="-12000" dirty="0">
                <a:sym typeface="Symbol" pitchFamily="18" charset="2"/>
              </a:rPr>
              <a:t>y</a:t>
            </a:r>
            <a:r>
              <a:rPr lang="en-US" sz="2600" dirty="0">
                <a:sym typeface="Symbol" pitchFamily="18" charset="2"/>
              </a:rPr>
              <a:t> causes:          	 	in the x-direction </a:t>
            </a:r>
            <a:endParaRPr lang="en-US" sz="2600" baseline="-12000" dirty="0">
              <a:sym typeface="Symbol" pitchFamily="18" charset="2"/>
            </a:endParaRPr>
          </a:p>
          <a:p>
            <a:pPr lvl="1"/>
            <a:endParaRPr lang="en-US" sz="2600" baseline="-12000" dirty="0">
              <a:sym typeface="Symbol" pitchFamily="18" charset="2"/>
            </a:endParaRPr>
          </a:p>
          <a:p>
            <a:pPr lvl="1"/>
            <a:r>
              <a:rPr lang="en-US" sz="2600" dirty="0">
                <a:sym typeface="Symbol" pitchFamily="18" charset="2"/>
              </a:rPr>
              <a:t></a:t>
            </a:r>
            <a:r>
              <a:rPr lang="en-US" sz="2600" baseline="-12000" dirty="0">
                <a:sym typeface="Symbol" pitchFamily="18" charset="2"/>
              </a:rPr>
              <a:t>z</a:t>
            </a:r>
            <a:r>
              <a:rPr lang="en-US" sz="2600" dirty="0">
                <a:sym typeface="Symbol" pitchFamily="18" charset="2"/>
              </a:rPr>
              <a:t> causes:             	 	in the x-direction </a:t>
            </a:r>
          </a:p>
          <a:p>
            <a:pPr lvl="1"/>
            <a:r>
              <a:rPr lang="en-US" sz="2600" dirty="0">
                <a:sym typeface="Symbol" pitchFamily="18" charset="2"/>
              </a:rPr>
              <a:t>Applying the principle of superposition (x-axis):</a:t>
            </a: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971800" y="3048000"/>
          <a:ext cx="609600" cy="825500"/>
        </p:xfrm>
        <a:graphic>
          <a:graphicData uri="http://schemas.openxmlformats.org/presentationml/2006/ole">
            <p:oleObj spid="_x0000_s2050" name="Equation" r:id="rId3" imgW="609480" imgH="825480" progId="Equation.3">
              <p:embed/>
            </p:oleObj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3276600" y="3733800"/>
          <a:ext cx="1028700" cy="862013"/>
        </p:xfrm>
        <a:graphic>
          <a:graphicData uri="http://schemas.openxmlformats.org/presentationml/2006/ole">
            <p:oleObj spid="_x0000_s2051" name="Equation" r:id="rId4" imgW="1028520" imgH="863280" progId="Equation.3">
              <p:embed/>
            </p:oleObj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2895600" y="4495800"/>
          <a:ext cx="965200" cy="825500"/>
        </p:xfrm>
        <a:graphic>
          <a:graphicData uri="http://schemas.openxmlformats.org/presentationml/2006/ole">
            <p:oleObj spid="_x0000_s2052" name="Equation" r:id="rId5" imgW="965160" imgH="825480" progId="Equation.3">
              <p:embed/>
            </p:oleObj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2743200" y="5638800"/>
          <a:ext cx="3683000" cy="825500"/>
        </p:xfrm>
        <a:graphic>
          <a:graphicData uri="http://schemas.openxmlformats.org/presentationml/2006/ole">
            <p:oleObj spid="_x0000_s2053" name="Equation" r:id="rId6" imgW="3682800" imgH="825480" progId="Equation.3">
              <p:embed/>
            </p:oleObj>
          </a:graphicData>
        </a:graphic>
      </p:graphicFrame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7848600" y="5791200"/>
            <a:ext cx="903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(6.9a)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65BC-84B2-4889-948B-5786C1631F3A}" type="slidenum">
              <a:rPr lang="en-US"/>
              <a:pPr/>
              <a:t>37</a:t>
            </a:fld>
            <a:endParaRPr lang="en-US"/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050925" y="2174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838200" y="2362200"/>
            <a:ext cx="5029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5715000" y="2362200"/>
            <a:ext cx="26670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143000" y="0"/>
            <a:ext cx="762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076" name="Text Box 28"/>
          <p:cNvSpPr txBox="1">
            <a:spLocks noChangeArrowheads="1"/>
          </p:cNvSpPr>
          <p:nvPr/>
        </p:nvSpPr>
        <p:spPr bwMode="auto">
          <a:xfrm>
            <a:off x="457200" y="1828800"/>
            <a:ext cx="84994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_____________________________________________________</a:t>
            </a:r>
          </a:p>
          <a:p>
            <a:r>
              <a:rPr lang="en-US"/>
              <a:t>Stress               Strain in the              Strain in the           Strain in the </a:t>
            </a:r>
          </a:p>
          <a:p>
            <a:r>
              <a:rPr lang="en-US"/>
              <a:t>                         x direction                y direction              z direction</a:t>
            </a:r>
          </a:p>
          <a:p>
            <a:endParaRPr lang="en-US"/>
          </a:p>
        </p:txBody>
      </p:sp>
      <p:graphicFrame>
        <p:nvGraphicFramePr>
          <p:cNvPr id="2078" name="Object 30"/>
          <p:cNvGraphicFramePr>
            <a:graphicFrameLocks noChangeAspect="1"/>
          </p:cNvGraphicFramePr>
          <p:nvPr/>
        </p:nvGraphicFramePr>
        <p:xfrm>
          <a:off x="533400" y="3200400"/>
          <a:ext cx="609600" cy="2971800"/>
        </p:xfrm>
        <a:graphic>
          <a:graphicData uri="http://schemas.openxmlformats.org/presentationml/2006/ole">
            <p:oleObj spid="_x0000_s3074" name="Equation" r:id="rId3" imgW="457200" imgH="1650960" progId="Equation.3">
              <p:embed/>
            </p:oleObj>
          </a:graphicData>
        </a:graphic>
      </p:graphicFrame>
      <p:graphicFrame>
        <p:nvGraphicFramePr>
          <p:cNvPr id="2079" name="Object 31"/>
          <p:cNvGraphicFramePr>
            <a:graphicFrameLocks noChangeAspect="1"/>
          </p:cNvGraphicFramePr>
          <p:nvPr/>
        </p:nvGraphicFramePr>
        <p:xfrm>
          <a:off x="1981200" y="3048000"/>
          <a:ext cx="1752600" cy="3200400"/>
        </p:xfrm>
        <a:graphic>
          <a:graphicData uri="http://schemas.openxmlformats.org/presentationml/2006/ole">
            <p:oleObj spid="_x0000_s3075" name="Equation" r:id="rId4" imgW="1638000" imgH="2946240" progId="Equation.3">
              <p:embed/>
            </p:oleObj>
          </a:graphicData>
        </a:graphic>
      </p:graphicFrame>
      <p:graphicFrame>
        <p:nvGraphicFramePr>
          <p:cNvPr id="2080" name="Object 32"/>
          <p:cNvGraphicFramePr>
            <a:graphicFrameLocks noChangeAspect="1"/>
          </p:cNvGraphicFramePr>
          <p:nvPr/>
        </p:nvGraphicFramePr>
        <p:xfrm>
          <a:off x="4572000" y="3048000"/>
          <a:ext cx="1866900" cy="3200400"/>
        </p:xfrm>
        <a:graphic>
          <a:graphicData uri="http://schemas.openxmlformats.org/presentationml/2006/ole">
            <p:oleObj spid="_x0000_s3076" name="Equation" r:id="rId5" imgW="1638000" imgH="2946240" progId="Equation.3">
              <p:embed/>
            </p:oleObj>
          </a:graphicData>
        </a:graphic>
      </p:graphicFrame>
      <p:graphicFrame>
        <p:nvGraphicFramePr>
          <p:cNvPr id="2081" name="Object 33"/>
          <p:cNvGraphicFramePr>
            <a:graphicFrameLocks noChangeAspect="1"/>
          </p:cNvGraphicFramePr>
          <p:nvPr/>
        </p:nvGraphicFramePr>
        <p:xfrm>
          <a:off x="7010400" y="3048000"/>
          <a:ext cx="1852613" cy="3200400"/>
        </p:xfrm>
        <a:graphic>
          <a:graphicData uri="http://schemas.openxmlformats.org/presentationml/2006/ole">
            <p:oleObj spid="_x0000_s3077" name="Equation" r:id="rId6" imgW="1625400" imgH="2946240" progId="Equation.3">
              <p:embed/>
            </p:oleObj>
          </a:graphicData>
        </a:graphic>
      </p:graphicFrame>
      <p:sp>
        <p:nvSpPr>
          <p:cNvPr id="2083" name="Line 35"/>
          <p:cNvSpPr>
            <a:spLocks noChangeShapeType="1"/>
          </p:cNvSpPr>
          <p:nvPr/>
        </p:nvSpPr>
        <p:spPr bwMode="auto">
          <a:xfrm>
            <a:off x="609600" y="3048000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84" name="Text Box 36"/>
          <p:cNvSpPr txBox="1">
            <a:spLocks noChangeArrowheads="1"/>
          </p:cNvSpPr>
          <p:nvPr/>
        </p:nvSpPr>
        <p:spPr bwMode="auto">
          <a:xfrm>
            <a:off x="533400" y="457200"/>
            <a:ext cx="83820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The situation can be summarized by the following table:</a:t>
            </a:r>
          </a:p>
          <a:p>
            <a:pPr>
              <a:spcBef>
                <a:spcPct val="50000"/>
              </a:spcBef>
            </a:pPr>
            <a:endParaRPr lang="en-US" sz="2800"/>
          </a:p>
          <a:p>
            <a:pPr>
              <a:spcBef>
                <a:spcPct val="50000"/>
              </a:spcBef>
            </a:pPr>
            <a:r>
              <a:rPr lang="en-US" sz="2800" u="sng"/>
              <a:t>Table 6 -1 Strain Contribution Due to Stresses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6391-0A4E-4EBD-B03A-2818D3AE1276}" type="slidenum">
              <a:rPr lang="en-US"/>
              <a:pPr/>
              <a:t>38</a:t>
            </a:fld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500166" y="1330325"/>
            <a:ext cx="6902472" cy="44561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85800" y="484188"/>
            <a:ext cx="7839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By superposition of the components of strain in the x, y, and z </a:t>
            </a:r>
          </a:p>
          <a:p>
            <a:r>
              <a:rPr lang="en-US"/>
              <a:t>directions, the strain along each axis can be written as:</a:t>
            </a:r>
            <a:endParaRPr lang="en-US" sz="2000"/>
          </a:p>
        </p:txBody>
      </p:sp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2514600" y="1371600"/>
          <a:ext cx="3543300" cy="876300"/>
        </p:xfrm>
        <a:graphic>
          <a:graphicData uri="http://schemas.openxmlformats.org/presentationml/2006/ole">
            <p:oleObj spid="_x0000_s4098" name="Equation" r:id="rId3" imgW="3543120" imgH="876240" progId="Equation.3">
              <p:embed/>
            </p:oleObj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2571750" y="2743200"/>
          <a:ext cx="3581400" cy="876300"/>
        </p:xfrm>
        <a:graphic>
          <a:graphicData uri="http://schemas.openxmlformats.org/presentationml/2006/ole">
            <p:oleObj spid="_x0000_s4099" name="Equation" r:id="rId4" imgW="3581280" imgH="876240" progId="Equation.3">
              <p:embed/>
            </p:oleObj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2597150" y="4114800"/>
          <a:ext cx="3530600" cy="876300"/>
        </p:xfrm>
        <a:graphic>
          <a:graphicData uri="http://schemas.openxmlformats.org/presentationml/2006/ole">
            <p:oleObj spid="_x0000_s4100" name="Equation" r:id="rId5" imgW="3530520" imgH="876240" progId="Equation.3">
              <p:embed/>
            </p:oleObj>
          </a:graphicData>
        </a:graphic>
      </p:graphicFrame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527925" y="286067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D8EDB574-5E24-43AF-8715-DFF27645B739}" type="slidenum">
              <a:rPr lang="en-US"/>
              <a:pPr/>
              <a:t>39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152400"/>
            <a:ext cx="2743200" cy="53340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Special Cases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609600"/>
            <a:ext cx="8534400" cy="6019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Plane Stress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</a:t>
            </a:r>
            <a:r>
              <a:rPr kumimoji="0" lang="en-US" sz="2800" b="0" i="0" u="none" strike="noStrike" kern="1200" cap="none" spc="0" normalizeH="0" baseline="-12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3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= 0): 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exists typically in: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thin sheet loaded in the plane of the sheet, 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thin wall tube loaded by internal pressure where there is no stress normal to a free surface.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Recall Eqs. 6-9, and set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</a:t>
            </a:r>
            <a:r>
              <a:rPr kumimoji="0" lang="en-US" sz="2400" b="0" i="0" u="none" strike="noStrike" kern="1200" cap="none" spc="0" normalizeH="0" baseline="-12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z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= </a:t>
            </a:r>
            <a:r>
              <a:rPr kumimoji="0" lang="en-US" sz="2400" b="0" i="0" u="none" strike="noStrike" kern="1200" cap="none" spc="0" normalizeH="0" baseline="-12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3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=  0.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Therefore,</a:t>
            </a: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</a:t>
            </a: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14600" y="3505200"/>
          <a:ext cx="3048000" cy="2705100"/>
        </p:xfrm>
        <a:graphic>
          <a:graphicData uri="http://schemas.openxmlformats.org/presentationml/2006/ole">
            <p:oleObj spid="_x0000_s26626" name="Equation" r:id="rId3" imgW="3047760" imgH="2705040" progId="Equation.3">
              <p:embed/>
            </p:oleObj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772400" y="3733800"/>
            <a:ext cx="105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(6.15a)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772400" y="4648200"/>
            <a:ext cx="1073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(6.15b)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772400" y="5562600"/>
            <a:ext cx="105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(6.15c)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68865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3098417"/>
            <a:ext cx="4929190" cy="356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1643050"/>
            <a:ext cx="6643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Moment and mass moment of inertia</a:t>
            </a:r>
            <a:endParaRPr lang="en-US" sz="6000" dirty="0"/>
          </a:p>
        </p:txBody>
      </p:sp>
      <p:sp>
        <p:nvSpPr>
          <p:cNvPr id="3" name="矩形 2"/>
          <p:cNvSpPr/>
          <p:nvPr/>
        </p:nvSpPr>
        <p:spPr>
          <a:xfrm>
            <a:off x="1214414" y="4357694"/>
            <a:ext cx="1714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质量转动惯量</a:t>
            </a:r>
            <a:endParaRPr lang="en-US" altLang="zh-CN" b="1" dirty="0" smtClean="0"/>
          </a:p>
          <a:p>
            <a:r>
              <a:rPr lang="zh-CN" altLang="en-US" b="1" dirty="0" smtClean="0"/>
              <a:t>面积转动惯量</a:t>
            </a:r>
            <a:endParaRPr lang="en-US" altLang="zh-CN" b="1" dirty="0" smtClean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57290" y="12858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力矩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214414" y="39290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转动惯量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57166"/>
            <a:ext cx="7936499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642918"/>
            <a:ext cx="79057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8604"/>
            <a:ext cx="770572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714612" y="578645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质量转动惯量</a:t>
            </a:r>
            <a:endParaRPr lang="en-US" altLang="zh-CN" b="1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757238"/>
            <a:ext cx="79724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3929058" y="60722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截面</a:t>
            </a:r>
            <a:r>
              <a:rPr lang="zh-CN" altLang="en-US" i="1" dirty="0" smtClean="0"/>
              <a:t>惯性矩</a:t>
            </a:r>
            <a:r>
              <a:rPr lang="zh-CN" altLang="en-US" dirty="0" smtClean="0"/>
              <a:t>是衡量截面抗弯能力的一个几何参数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3" y="576263"/>
            <a:ext cx="81819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42852"/>
            <a:ext cx="4500594" cy="335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752842"/>
            <a:ext cx="5079797" cy="310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6643702" y="30718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极惯性矩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14290"/>
            <a:ext cx="4643470" cy="314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643314"/>
            <a:ext cx="5715040" cy="276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00042"/>
            <a:ext cx="801074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8604"/>
            <a:ext cx="7929618" cy="569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33240"/>
            <a:ext cx="8215370" cy="594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力矩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524000"/>
            <a:ext cx="7772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1）力矩 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M=F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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  (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力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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力臂）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2)力偶：一对大小相等、方向向反，不在一条直线上的力系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M=F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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 </a:t>
            </a:r>
            <a:endParaRPr kumimoji="0" lang="en-US" altLang="zh-CN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791200" y="2514600"/>
            <a:ext cx="1295400" cy="12192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667000" y="2438400"/>
            <a:ext cx="1219200" cy="1066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286000" y="2895600"/>
            <a:ext cx="76200" cy="76200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2362200" y="2971800"/>
            <a:ext cx="381000" cy="457200"/>
          </a:xfrm>
          <a:prstGeom prst="line">
            <a:avLst/>
          </a:prstGeom>
          <a:noFill/>
          <a:ln w="158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86000" y="3124200"/>
            <a:ext cx="228600" cy="2286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/>
              <a:t>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62400" y="2514600"/>
            <a:ext cx="381000" cy="381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/>
              <a:t>F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828800" y="2667000"/>
            <a:ext cx="1295400" cy="12192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4876800" y="2743200"/>
            <a:ext cx="1219200" cy="1066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6781800" y="2438400"/>
            <a:ext cx="1219200" cy="1066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096000" y="2743200"/>
            <a:ext cx="685800" cy="762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3200" y="2819400"/>
            <a:ext cx="2286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/>
              <a:t>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3243258" cy="247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力矩的应用</a:t>
            </a: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3384550" y="2781300"/>
            <a:ext cx="2052638" cy="1871663"/>
          </a:xfrm>
          <a:prstGeom prst="ellips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2519363" y="3716338"/>
            <a:ext cx="3673475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4427538" y="2241550"/>
            <a:ext cx="0" cy="2700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4427538" y="3105150"/>
            <a:ext cx="792162" cy="6111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184775" y="2997200"/>
            <a:ext cx="684213" cy="10795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443663" y="2924175"/>
            <a:ext cx="755650" cy="2889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zh-CN" altLang="en-US"/>
              <a:t>脚蹬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5400675" y="2312988"/>
            <a:ext cx="0" cy="647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472113" y="2097088"/>
            <a:ext cx="360362" cy="2889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en-US" altLang="zh-CN"/>
              <a:t>F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4859338" y="3429000"/>
            <a:ext cx="287337" cy="25241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zh-CN" altLang="en-US">
                <a:sym typeface="Symbol" pitchFamily="18" charset="2"/>
              </a:rPr>
              <a:t></a:t>
            </a:r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4716463" y="3500438"/>
            <a:ext cx="82550" cy="215900"/>
          </a:xfrm>
          <a:custGeom>
            <a:avLst/>
            <a:gdLst>
              <a:gd name="T0" fmla="*/ 0 w 52"/>
              <a:gd name="T1" fmla="*/ 0 h 136"/>
              <a:gd name="T2" fmla="*/ 45 w 52"/>
              <a:gd name="T3" fmla="*/ 68 h 136"/>
              <a:gd name="T4" fmla="*/ 45 w 52"/>
              <a:gd name="T5" fmla="*/ 136 h 136"/>
              <a:gd name="T6" fmla="*/ 0 60000 65536"/>
              <a:gd name="T7" fmla="*/ 0 60000 65536"/>
              <a:gd name="T8" fmla="*/ 0 60000 65536"/>
              <a:gd name="T9" fmla="*/ 0 w 52"/>
              <a:gd name="T10" fmla="*/ 0 h 136"/>
              <a:gd name="T11" fmla="*/ 52 w 52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" h="136">
                <a:moveTo>
                  <a:pt x="0" y="0"/>
                </a:moveTo>
                <a:cubicBezTo>
                  <a:pt x="19" y="22"/>
                  <a:pt x="38" y="45"/>
                  <a:pt x="45" y="68"/>
                </a:cubicBezTo>
                <a:cubicBezTo>
                  <a:pt x="52" y="91"/>
                  <a:pt x="48" y="113"/>
                  <a:pt x="45" y="136"/>
                </a:cubicBez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643438" y="2997200"/>
            <a:ext cx="288925" cy="2873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en-US" altLang="zh-CN"/>
              <a:t>R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71472" y="1142984"/>
            <a:ext cx="7772400" cy="532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自行车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的死点问题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力矩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M=F R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cos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   当角度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= 90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  <a:sym typeface="Symbol" pitchFamily="18" charset="2"/>
              </a:rPr>
              <a:t>°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  <a:sym typeface="Symbol" pitchFamily="18" charset="2"/>
              </a:rPr>
              <a:t>时，力矩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  <a:sym typeface="Symbol" pitchFamily="18" charset="2"/>
              </a:rPr>
              <a:t>M=0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  <a:sym typeface="Symbol" pitchFamily="18" charset="2"/>
              </a:rPr>
              <a:t>，出现死点（用力效果为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  <a:sym typeface="Symbol" pitchFamily="18" charset="2"/>
              </a:rPr>
              <a:t>，自行车不走）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死点区</a:t>
            </a: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3527425" y="3141663"/>
            <a:ext cx="2087563" cy="2016125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4572000" y="2097088"/>
            <a:ext cx="0" cy="37798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700338" y="4184650"/>
            <a:ext cx="3959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3924300" y="2492375"/>
            <a:ext cx="1476375" cy="3168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3779838" y="2384425"/>
            <a:ext cx="1547812" cy="34575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3959225" y="2457450"/>
            <a:ext cx="1296988" cy="323850"/>
          </a:xfrm>
          <a:custGeom>
            <a:avLst/>
            <a:gdLst/>
            <a:ahLst/>
            <a:cxnLst>
              <a:cxn ang="0">
                <a:pos x="0" y="204"/>
              </a:cxn>
              <a:cxn ang="0">
                <a:pos x="386" y="0"/>
              </a:cxn>
              <a:cxn ang="0">
                <a:pos x="817" y="204"/>
              </a:cxn>
            </a:cxnLst>
            <a:rect l="0" t="0" r="r" b="b"/>
            <a:pathLst>
              <a:path w="817" h="204">
                <a:moveTo>
                  <a:pt x="0" y="204"/>
                </a:moveTo>
                <a:cubicBezTo>
                  <a:pt x="125" y="102"/>
                  <a:pt x="250" y="0"/>
                  <a:pt x="386" y="0"/>
                </a:cubicBezTo>
                <a:cubicBezTo>
                  <a:pt x="522" y="0"/>
                  <a:pt x="669" y="102"/>
                  <a:pt x="817" y="20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3995738" y="5481638"/>
            <a:ext cx="1116012" cy="2873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0" y="181"/>
              </a:cxn>
              <a:cxn ang="0">
                <a:pos x="703" y="0"/>
              </a:cxn>
            </a:cxnLst>
            <a:rect l="0" t="0" r="r" b="b"/>
            <a:pathLst>
              <a:path w="703" h="181">
                <a:moveTo>
                  <a:pt x="0" y="0"/>
                </a:moveTo>
                <a:cubicBezTo>
                  <a:pt x="111" y="90"/>
                  <a:pt x="223" y="181"/>
                  <a:pt x="340" y="181"/>
                </a:cubicBezTo>
                <a:cubicBezTo>
                  <a:pt x="457" y="181"/>
                  <a:pt x="580" y="90"/>
                  <a:pt x="703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211638" y="5949950"/>
            <a:ext cx="719137" cy="39528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marL="342900" indent="-342900"/>
            <a:r>
              <a:rPr lang="el-GR" altLang="zh-CN" sz="3200">
                <a:latin typeface="宋体" pitchFamily="2" charset="-122"/>
              </a:rPr>
              <a:t>Φ</a:t>
            </a:r>
            <a:endParaRPr lang="el-GR" altLang="zh-CN" sz="3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572428" cy="58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8122453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2296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571876"/>
            <a:ext cx="40481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5500702"/>
            <a:ext cx="41433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828680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14356"/>
            <a:ext cx="787959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6286544" cy="18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285992"/>
            <a:ext cx="6672281" cy="380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7643834" y="16430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力偶矩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42844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弯矩是受力构件截面上的内力矩的一种，即垂直于横截面的内力系的合力偶矩。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642918"/>
            <a:ext cx="746688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77343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469298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500694" cy="328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7589" y="3214686"/>
            <a:ext cx="5386411" cy="347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tics Lecture 25 Internal forces -- Introduction and Method of Section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4414" y="928670"/>
            <a:ext cx="7072362" cy="5304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79819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357430"/>
            <a:ext cx="4000528" cy="211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4214818"/>
            <a:ext cx="4643470" cy="250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46"/>
            <a:ext cx="72199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142984"/>
            <a:ext cx="70866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00108"/>
            <a:ext cx="75533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70389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857628"/>
            <a:ext cx="74961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tics Lecture 26 Internal forces -- Shear Force and Bending Moment Functions and Diagram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4414" y="1071545"/>
            <a:ext cx="6786610" cy="5089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195388"/>
            <a:ext cx="72866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71868" y="214290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弯曲应力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785794"/>
            <a:ext cx="5857916" cy="528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976313"/>
            <a:ext cx="799147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42852"/>
            <a:ext cx="5429288" cy="308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857628"/>
            <a:ext cx="62769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3714776" cy="549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857232"/>
            <a:ext cx="516437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67722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500438"/>
            <a:ext cx="27241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4929198"/>
            <a:ext cx="14763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直接箭头连接符 10"/>
          <p:cNvCxnSpPr/>
          <p:nvPr/>
        </p:nvCxnSpPr>
        <p:spPr>
          <a:xfrm rot="5400000" flipH="1" flipV="1">
            <a:off x="2964645" y="2964653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7554" y="285749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42852"/>
            <a:ext cx="4572032" cy="654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785794"/>
            <a:ext cx="62007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57166"/>
            <a:ext cx="5500726" cy="316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4071942"/>
            <a:ext cx="67627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57166"/>
            <a:ext cx="65341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3357562"/>
            <a:ext cx="63722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428604"/>
            <a:ext cx="60674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714620"/>
            <a:ext cx="55721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6000792" cy="31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286124"/>
            <a:ext cx="5357849" cy="350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00042"/>
            <a:ext cx="6815144" cy="408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776527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4143372" cy="368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7570" y="3500414"/>
            <a:ext cx="539643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285860"/>
            <a:ext cx="43815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28604"/>
            <a:ext cx="8051741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6671</TotalTime>
  <Words>443</Words>
  <Application>Microsoft Office PowerPoint</Application>
  <PresentationFormat>全屏显示(4:3)</PresentationFormat>
  <Paragraphs>92</Paragraphs>
  <Slides>81</Slides>
  <Notes>0</Notes>
  <HiddenSlides>0</HiddenSlides>
  <MMClips>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3" baseType="lpstr">
      <vt:lpstr>Office 主题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Gang Cheng</dc:creator>
  <cp:lastModifiedBy>Gang Cheng</cp:lastModifiedBy>
  <cp:revision>98</cp:revision>
  <dcterms:created xsi:type="dcterms:W3CDTF">2017-05-01T18:30:48Z</dcterms:created>
  <dcterms:modified xsi:type="dcterms:W3CDTF">2019-03-16T05:48:16Z</dcterms:modified>
</cp:coreProperties>
</file>